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3" r:id="rId8"/>
    <p:sldId id="265" r:id="rId9"/>
    <p:sldId id="267" r:id="rId10"/>
    <p:sldId id="268" r:id="rId11"/>
    <p:sldId id="271" r:id="rId12"/>
    <p:sldId id="270" r:id="rId13"/>
    <p:sldId id="269" r:id="rId14"/>
    <p:sldId id="272" r:id="rId15"/>
    <p:sldId id="273" r:id="rId16"/>
    <p:sldId id="274" r:id="rId17"/>
    <p:sldId id="276" r:id="rId18"/>
    <p:sldId id="277" r:id="rId19"/>
    <p:sldId id="278" r:id="rId20"/>
    <p:sldId id="279" r:id="rId21"/>
    <p:sldId id="284" r:id="rId22"/>
    <p:sldId id="281" r:id="rId23"/>
    <p:sldId id="282" r:id="rId24"/>
    <p:sldId id="285" r:id="rId25"/>
    <p:sldId id="286" r:id="rId26"/>
    <p:sldId id="287" r:id="rId27"/>
    <p:sldId id="288" r:id="rId28"/>
    <p:sldId id="293" r:id="rId29"/>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264159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192835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381428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277726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3485559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206152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2324846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2631679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2227850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327423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F9044-AB3A-473A-8431-636286F604BB}" type="datetimeFigureOut">
              <a:rPr lang="en-US" smtClean="0"/>
              <a:t>10/20/2015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56C455-8092-47E7-9286-9A9913141DCC}" type="slidenum">
              <a:rPr lang="en-US" smtClean="0"/>
              <a:t>‹#›</a:t>
            </a:fld>
            <a:endParaRPr lang="en-US" dirty="0"/>
          </a:p>
        </p:txBody>
      </p:sp>
    </p:spTree>
    <p:extLst>
      <p:ext uri="{BB962C8B-B14F-4D97-AF65-F5344CB8AC3E}">
        <p14:creationId xmlns:p14="http://schemas.microsoft.com/office/powerpoint/2010/main" val="327185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F9044-AB3A-473A-8431-636286F604BB}" type="datetimeFigureOut">
              <a:rPr lang="en-US" smtClean="0"/>
              <a:t>10/20/2015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6C455-8092-47E7-9286-9A9913141DCC}" type="slidenum">
              <a:rPr lang="en-US" smtClean="0"/>
              <a:t>‹#›</a:t>
            </a:fld>
            <a:endParaRPr lang="en-US" dirty="0"/>
          </a:p>
        </p:txBody>
      </p:sp>
    </p:spTree>
    <p:extLst>
      <p:ext uri="{BB962C8B-B14F-4D97-AF65-F5344CB8AC3E}">
        <p14:creationId xmlns:p14="http://schemas.microsoft.com/office/powerpoint/2010/main" val="183399684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3676650"/>
          </a:xfrm>
        </p:spPr>
        <p:txBody>
          <a:bodyPr>
            <a:normAutofit fontScale="90000"/>
          </a:bodyPr>
          <a:lstStyle/>
          <a:p>
            <a:pPr lvl="1" algn="ctr"/>
            <a:r>
              <a:rPr lang="en-US" sz="2800" b="1" dirty="0" smtClean="0"/>
              <a:t>Multi-Claimant Cases With Insufficient Policy Limits and Practical Suggestions on How to Deal With the Issue</a:t>
            </a:r>
            <a:r>
              <a:rPr lang="en-US" sz="2000" b="1" dirty="0" smtClean="0"/>
              <a:t/>
            </a:r>
            <a:br>
              <a:rPr lang="en-US" sz="2000" b="1" dirty="0" smtClean="0"/>
            </a:br>
            <a:r>
              <a:rPr lang="en-US" sz="1300" b="1" dirty="0" smtClean="0"/>
              <a:t/>
            </a:r>
            <a:br>
              <a:rPr lang="en-US" sz="1300" b="1" dirty="0" smtClean="0"/>
            </a:br>
            <a:r>
              <a:rPr lang="en-US" sz="1300" b="1" i="1" dirty="0" smtClean="0"/>
              <a:t>Clay Crawford</a:t>
            </a:r>
            <a:br>
              <a:rPr lang="en-US" sz="1300" b="1" i="1" dirty="0" smtClean="0"/>
            </a:br>
            <a:r>
              <a:rPr lang="en-US" sz="1300" b="1" i="1" dirty="0" smtClean="0"/>
              <a:t>Foland, Wickens, Eisfelder, Roper &amp; Hofer, P.C.</a:t>
            </a:r>
            <a:br>
              <a:rPr lang="en-US" sz="1300" b="1" i="1" dirty="0" smtClean="0"/>
            </a:br>
            <a:r>
              <a:rPr lang="en-US" sz="1300" b="1" i="1" dirty="0" smtClean="0"/>
              <a:t>Kansas City, MO</a:t>
            </a:r>
            <a:r>
              <a:rPr lang="en-US" sz="1300" i="1" dirty="0" smtClean="0"/>
              <a:t/>
            </a:r>
            <a:br>
              <a:rPr lang="en-US" sz="1300" i="1" dirty="0" smtClean="0"/>
            </a:br>
            <a:r>
              <a:rPr lang="en-US" sz="1300" i="1" dirty="0" smtClean="0"/>
              <a:t>and</a:t>
            </a:r>
            <a:br>
              <a:rPr lang="en-US" sz="1300" i="1" dirty="0" smtClean="0"/>
            </a:br>
            <a:r>
              <a:rPr lang="en-US" sz="1300" b="1" i="1" dirty="0" smtClean="0"/>
              <a:t>Cheri </a:t>
            </a:r>
            <a:r>
              <a:rPr lang="en-US" sz="1300" b="1" i="1" dirty="0" err="1" smtClean="0"/>
              <a:t>Trites</a:t>
            </a:r>
            <a:r>
              <a:rPr lang="en-US" sz="1300" b="1" i="1" dirty="0" smtClean="0"/>
              <a:t>, J.D.</a:t>
            </a:r>
            <a:br>
              <a:rPr lang="en-US" sz="1300" b="1" i="1" dirty="0" smtClean="0"/>
            </a:br>
            <a:r>
              <a:rPr lang="en-US" sz="1300" b="1" i="1" dirty="0" smtClean="0"/>
              <a:t>Claims Counsel Supervisor</a:t>
            </a:r>
            <a:br>
              <a:rPr lang="en-US" sz="1300" b="1" i="1" dirty="0" smtClean="0"/>
            </a:br>
            <a:r>
              <a:rPr lang="en-US" sz="1300" b="1" i="1" dirty="0" smtClean="0"/>
              <a:t>EMC </a:t>
            </a:r>
            <a:r>
              <a:rPr lang="en-US" sz="1300" b="1" i="1" smtClean="0"/>
              <a:t>Insurance Companies</a:t>
            </a:r>
            <a:br>
              <a:rPr lang="en-US" sz="1300" b="1" i="1" smtClean="0"/>
            </a:br>
            <a:r>
              <a:rPr lang="en-US" sz="1800" dirty="0"/>
              <a:t/>
            </a:r>
            <a:br>
              <a:rPr lang="en-US" sz="1800" dirty="0"/>
            </a:br>
            <a:r>
              <a:rPr lang="en-US" sz="1100" dirty="0" smtClean="0"/>
              <a:t/>
            </a:r>
            <a:br>
              <a:rPr lang="en-US" sz="1100" dirty="0" smtClean="0"/>
            </a:br>
            <a:endParaRPr lang="en-US" sz="2400" dirty="0"/>
          </a:p>
        </p:txBody>
      </p:sp>
      <p:sp>
        <p:nvSpPr>
          <p:cNvPr id="3" name="Subtitle 2"/>
          <p:cNvSpPr>
            <a:spLocks noGrp="1"/>
          </p:cNvSpPr>
          <p:nvPr>
            <p:ph type="subTitle" idx="1"/>
          </p:nvPr>
        </p:nvSpPr>
        <p:spPr>
          <a:xfrm>
            <a:off x="1447800" y="5791200"/>
            <a:ext cx="6400800" cy="838200"/>
          </a:xfrm>
        </p:spPr>
        <p:txBody>
          <a:bodyPr>
            <a:normAutofit/>
          </a:bodyPr>
          <a:lstStyle/>
          <a:p>
            <a:pPr lvl="1"/>
            <a:r>
              <a:rPr lang="en-US" sz="1400" b="1" dirty="0" smtClean="0"/>
              <a:t>2015 Primerus Defense Institute Insurance Coverage &amp; Bad Faith Seminar</a:t>
            </a:r>
            <a:br>
              <a:rPr lang="en-US" sz="1400" b="1" dirty="0" smtClean="0"/>
            </a:br>
            <a:r>
              <a:rPr lang="en-US" sz="1200" b="1" dirty="0" smtClean="0"/>
              <a:t>New Your Marriott Downtown Hotel| New York, New York</a:t>
            </a:r>
            <a:br>
              <a:rPr lang="en-US" sz="1200" b="1" dirty="0" smtClean="0"/>
            </a:br>
            <a:r>
              <a:rPr lang="en-US" sz="1200" b="1" dirty="0" smtClean="0"/>
              <a:t>October 22-23, 2015</a:t>
            </a:r>
            <a:endParaRPr lang="en-US" sz="1200" b="1" dirty="0"/>
          </a:p>
        </p:txBody>
      </p:sp>
    </p:spTree>
    <p:extLst>
      <p:ext uri="{BB962C8B-B14F-4D97-AF65-F5344CB8AC3E}">
        <p14:creationId xmlns:p14="http://schemas.microsoft.com/office/powerpoint/2010/main" val="262797826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None/>
            </a:pPr>
            <a:r>
              <a:rPr lang="en-US" dirty="0"/>
              <a:t>“Thus, an insurer “faced with a settlement demand arising out of multiple claims and inadequate proceeds ... may enter into a reasonable settlement with one of the several claimants even though such settlement exhausts or diminishes the proceeds available to satisfy other claims.”  </a:t>
            </a:r>
            <a:r>
              <a:rPr lang="en-US" u="sng" dirty="0"/>
              <a:t>Pride Transp. v. Cont'l Cas. Co.</a:t>
            </a:r>
            <a:r>
              <a:rPr lang="en-US" dirty="0"/>
              <a:t>, 804 F. Supp. 2d 520, 525 (N.D. Tex. 2011) </a:t>
            </a:r>
            <a:r>
              <a:rPr lang="en-US" u="sng" dirty="0"/>
              <a:t>aff'd,</a:t>
            </a:r>
            <a:r>
              <a:rPr lang="en-US" dirty="0"/>
              <a:t> 511 F. App'x 347 (5th Cir. 2013).</a:t>
            </a:r>
          </a:p>
          <a:p>
            <a:endParaRPr lang="en-US" dirty="0"/>
          </a:p>
        </p:txBody>
      </p:sp>
    </p:spTree>
    <p:extLst>
      <p:ext uri="{BB962C8B-B14F-4D97-AF65-F5344CB8AC3E}">
        <p14:creationId xmlns:p14="http://schemas.microsoft.com/office/powerpoint/2010/main" val="2156646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2400" dirty="0"/>
              <a:t>“</a:t>
            </a:r>
            <a:r>
              <a:rPr lang="en-US" sz="3600" dirty="0"/>
              <a:t>An insurer may therefore settle with less than all of the claimants under a particular policy even if such settlement exhausts the policy proceeds.” </a:t>
            </a:r>
            <a:r>
              <a:rPr lang="en-US" sz="3600" u="sng" dirty="0"/>
              <a:t>In re Sept. 11 Prop. Damage Litig.</a:t>
            </a:r>
            <a:r>
              <a:rPr lang="en-US" sz="3600" dirty="0"/>
              <a:t>, 650 F.3d 145, 153 (2d Cir. 2011).</a:t>
            </a:r>
          </a:p>
          <a:p>
            <a:pPr marL="0" lvl="0" indent="0">
              <a:buNone/>
            </a:pPr>
            <a:endParaRPr lang="en-US" sz="2400" dirty="0"/>
          </a:p>
        </p:txBody>
      </p:sp>
    </p:spTree>
    <p:extLst>
      <p:ext uri="{BB962C8B-B14F-4D97-AF65-F5344CB8AC3E}">
        <p14:creationId xmlns:p14="http://schemas.microsoft.com/office/powerpoint/2010/main" val="3650077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2400" dirty="0"/>
              <a:t>“We hold that, when an insurer is faced with multiple claimants with claims that in the aggregate exceed the policy limits, the insurer has a fiduciary duty to engage in timely and meaningful settlement negotiations in a purposeful attempt to bring about settlement of as many claims as is possible, such that the insurer  will thereby relieve its insured of as much of the insured's potential liability as is reasonably possible given the policy limits and the surrounding circumstances.”  </a:t>
            </a:r>
            <a:r>
              <a:rPr lang="en-US" sz="2400" u="sng" dirty="0"/>
              <a:t>DeMarco v. Travelers Ins. Co.</a:t>
            </a:r>
            <a:r>
              <a:rPr lang="en-US" sz="2400" dirty="0"/>
              <a:t>, 26 A.3d 585, 613-14 (R.I. 2011</a:t>
            </a:r>
            <a:r>
              <a:rPr lang="en-US" sz="2400" dirty="0" smtClean="0"/>
              <a:t>).</a:t>
            </a:r>
            <a:endParaRPr lang="en-US" sz="2400" dirty="0"/>
          </a:p>
        </p:txBody>
      </p:sp>
    </p:spTree>
    <p:extLst>
      <p:ext uri="{BB962C8B-B14F-4D97-AF65-F5344CB8AC3E}">
        <p14:creationId xmlns:p14="http://schemas.microsoft.com/office/powerpoint/2010/main" val="3650077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lvl="0" algn="just"/>
            <a:r>
              <a:rPr lang="en-US" dirty="0"/>
              <a:t>“As a matter of Arizona law, we decline to adopt the ‘first in time, first in right’ rule as applied to multiple claims to a single insurance policy…Based on these holdings, competing claims in excess of policy limits may result in a jury question </a:t>
            </a:r>
            <a:r>
              <a:rPr lang="en-US" i="1" dirty="0"/>
              <a:t>regardless</a:t>
            </a:r>
            <a:r>
              <a:rPr lang="en-US" dirty="0"/>
              <a:t> of the course an insurer pursues.”  </a:t>
            </a:r>
            <a:r>
              <a:rPr lang="en-US" u="sng" dirty="0"/>
              <a:t>McReynolds v. Am. Commerce Ins. Co.</a:t>
            </a:r>
            <a:r>
              <a:rPr lang="en-US" dirty="0"/>
              <a:t>, 225 Ariz. 125, 130, 235 P.3d 278, 283 (Ct. App. 2010).</a:t>
            </a:r>
          </a:p>
        </p:txBody>
      </p:sp>
    </p:spTree>
    <p:extLst>
      <p:ext uri="{BB962C8B-B14F-4D97-AF65-F5344CB8AC3E}">
        <p14:creationId xmlns:p14="http://schemas.microsoft.com/office/powerpoint/2010/main" val="3650077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normAutofit lnSpcReduction="10000"/>
          </a:bodyPr>
          <a:lstStyle/>
          <a:p>
            <a:pPr marL="0" lvl="0" indent="0" algn="just">
              <a:buNone/>
            </a:pPr>
            <a:r>
              <a:rPr lang="en-US" sz="2400" dirty="0"/>
              <a:t>We also disagree with the premise that an insurer's attempt to reach a global settlement of competing claims, without ever denying the responsibility to pay the full policy limits, can serve as evidence that the insurer is placing its own interests over that of its insured. It was in Purscell's interest to have all three claims against him settled within the policy limits.  </a:t>
            </a:r>
            <a:r>
              <a:rPr lang="en-US" sz="2400" u="sng" dirty="0"/>
              <a:t>Purscell v. Tico Ins. Co.</a:t>
            </a:r>
            <a:r>
              <a:rPr lang="en-US" sz="2400" dirty="0"/>
              <a:t>, 790 F.3d 842, 848 (8th Cir. 2015); </a:t>
            </a:r>
            <a:r>
              <a:rPr lang="en-US" sz="2400" i="1" dirty="0"/>
              <a:t>but see </a:t>
            </a:r>
            <a:r>
              <a:rPr lang="en-US" sz="2400" u="sng" dirty="0"/>
              <a:t>Rinehart v. Shelter Gen. Ins. Co.</a:t>
            </a:r>
            <a:r>
              <a:rPr lang="en-US" sz="2400" dirty="0"/>
              <a:t>, 261 S.W.3d 583, 596 (Mo. Ct. App. 2008) (Insurer liable after holding out for global pro rata settlement where plaintiff  adduced evidence that </a:t>
            </a:r>
            <a:r>
              <a:rPr lang="en-US" sz="2400" dirty="0" smtClean="0"/>
              <a:t>the third </a:t>
            </a:r>
            <a:r>
              <a:rPr lang="en-US" sz="2400" dirty="0"/>
              <a:t>of three claimants was unlikely to have ever sued the </a:t>
            </a:r>
            <a:r>
              <a:rPr lang="en-US" sz="2400" dirty="0" smtClean="0"/>
              <a:t>insured.  The insured argued that the third claimant was </a:t>
            </a:r>
            <a:r>
              <a:rPr lang="en-US" sz="2400" dirty="0"/>
              <a:t>used as a “straw man” to excuse insurer’s failure to settle to </a:t>
            </a:r>
            <a:r>
              <a:rPr lang="en-US" sz="2400" dirty="0" smtClean="0"/>
              <a:t>claims, </a:t>
            </a:r>
            <a:r>
              <a:rPr lang="en-US" sz="2400" dirty="0"/>
              <a:t>when insurer refused </a:t>
            </a:r>
            <a:r>
              <a:rPr lang="en-US" sz="2400" dirty="0" smtClean="0"/>
              <a:t>two split </a:t>
            </a:r>
            <a:r>
              <a:rPr lang="en-US" sz="2400" dirty="0"/>
              <a:t>limits </a:t>
            </a:r>
            <a:r>
              <a:rPr lang="en-US" sz="2400" dirty="0" smtClean="0"/>
              <a:t>demands.</a:t>
            </a:r>
            <a:endParaRPr lang="en-US" sz="2400" dirty="0"/>
          </a:p>
        </p:txBody>
      </p:sp>
    </p:spTree>
    <p:extLst>
      <p:ext uri="{BB962C8B-B14F-4D97-AF65-F5344CB8AC3E}">
        <p14:creationId xmlns:p14="http://schemas.microsoft.com/office/powerpoint/2010/main" val="3937009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sz="3600" dirty="0" smtClean="0"/>
              <a:t>Opening </a:t>
            </a:r>
            <a:r>
              <a:rPr lang="en-US" sz="3600" dirty="0"/>
              <a:t>correspondence to the insured</a:t>
            </a:r>
          </a:p>
          <a:p>
            <a:pPr marL="0" indent="0">
              <a:buNone/>
            </a:pPr>
            <a:endParaRPr lang="en-US" dirty="0"/>
          </a:p>
        </p:txBody>
      </p:sp>
    </p:spTree>
    <p:extLst>
      <p:ext uri="{BB962C8B-B14F-4D97-AF65-F5344CB8AC3E}">
        <p14:creationId xmlns:p14="http://schemas.microsoft.com/office/powerpoint/2010/main" val="358101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sz="3600" dirty="0" smtClean="0"/>
              <a:t>Opening </a:t>
            </a:r>
            <a:r>
              <a:rPr lang="en-US" sz="3600" dirty="0"/>
              <a:t>correspondence to the claimants</a:t>
            </a:r>
          </a:p>
          <a:p>
            <a:pPr marL="0" indent="0">
              <a:buNone/>
            </a:pPr>
            <a:endParaRPr lang="en-US" sz="3600" dirty="0"/>
          </a:p>
        </p:txBody>
      </p:sp>
    </p:spTree>
    <p:extLst>
      <p:ext uri="{BB962C8B-B14F-4D97-AF65-F5344CB8AC3E}">
        <p14:creationId xmlns:p14="http://schemas.microsoft.com/office/powerpoint/2010/main" val="1414505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dirty="0" smtClean="0"/>
              <a:t>Retention </a:t>
            </a:r>
            <a:r>
              <a:rPr lang="en-US" sz="3600" dirty="0"/>
              <a:t>of </a:t>
            </a:r>
            <a:r>
              <a:rPr lang="en-US" sz="3600" dirty="0" smtClean="0"/>
              <a:t>counsel</a:t>
            </a:r>
          </a:p>
          <a:p>
            <a:pPr marL="0" indent="0">
              <a:buNone/>
            </a:pPr>
            <a:r>
              <a:rPr lang="en-US" sz="3600" dirty="0"/>
              <a:t>	</a:t>
            </a:r>
            <a:r>
              <a:rPr lang="en-US" sz="3600" dirty="0" smtClean="0"/>
              <a:t> </a:t>
            </a:r>
            <a:r>
              <a:rPr lang="en-US" sz="3600" dirty="0"/>
              <a:t>for the </a:t>
            </a:r>
            <a:r>
              <a:rPr lang="en-US" sz="3600" dirty="0" smtClean="0"/>
              <a:t>carrier </a:t>
            </a:r>
          </a:p>
          <a:p>
            <a:pPr marL="0" indent="0">
              <a:buNone/>
            </a:pPr>
            <a:r>
              <a:rPr lang="en-US" sz="3600" dirty="0"/>
              <a:t>	</a:t>
            </a:r>
            <a:r>
              <a:rPr lang="en-US" sz="3600" dirty="0" smtClean="0"/>
              <a:t> </a:t>
            </a:r>
            <a:r>
              <a:rPr lang="en-US" sz="3600" dirty="0" smtClean="0"/>
              <a:t>for </a:t>
            </a:r>
            <a:r>
              <a:rPr lang="en-US" sz="3600" dirty="0"/>
              <a:t>the insured</a:t>
            </a:r>
          </a:p>
          <a:p>
            <a:endParaRPr lang="en-US" dirty="0"/>
          </a:p>
        </p:txBody>
      </p:sp>
    </p:spTree>
    <p:extLst>
      <p:ext uri="{BB962C8B-B14F-4D97-AF65-F5344CB8AC3E}">
        <p14:creationId xmlns:p14="http://schemas.microsoft.com/office/powerpoint/2010/main" val="157148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sz="3600" dirty="0" smtClean="0"/>
              <a:t>Disclose </a:t>
            </a:r>
            <a:r>
              <a:rPr lang="en-US" sz="3600" dirty="0"/>
              <a:t>limits yes or no?</a:t>
            </a:r>
          </a:p>
          <a:p>
            <a:pPr marL="0" indent="0">
              <a:buNone/>
            </a:pPr>
            <a:endParaRPr lang="en-US" dirty="0"/>
          </a:p>
        </p:txBody>
      </p:sp>
    </p:spTree>
    <p:extLst>
      <p:ext uri="{BB962C8B-B14F-4D97-AF65-F5344CB8AC3E}">
        <p14:creationId xmlns:p14="http://schemas.microsoft.com/office/powerpoint/2010/main" val="2358526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sz="3600" dirty="0" smtClean="0"/>
              <a:t>When </a:t>
            </a:r>
            <a:r>
              <a:rPr lang="en-US" sz="3600" dirty="0"/>
              <a:t>and whether to respond to premature offers</a:t>
            </a:r>
          </a:p>
          <a:p>
            <a:pPr marL="0" indent="0">
              <a:buNone/>
            </a:pPr>
            <a:endParaRPr lang="en-US" dirty="0"/>
          </a:p>
        </p:txBody>
      </p:sp>
    </p:spTree>
    <p:extLst>
      <p:ext uri="{BB962C8B-B14F-4D97-AF65-F5344CB8AC3E}">
        <p14:creationId xmlns:p14="http://schemas.microsoft.com/office/powerpoint/2010/main" val="294317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Multi-Claimant Scenarios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t>Multiple injury accidents with split limit policies;</a:t>
            </a:r>
          </a:p>
          <a:p>
            <a:r>
              <a:rPr lang="en-US" sz="3600" dirty="0" smtClean="0"/>
              <a:t>Commercial auto accidents involving multiple vehicles; and </a:t>
            </a:r>
          </a:p>
          <a:p>
            <a:r>
              <a:rPr lang="en-US" sz="3600" dirty="0" smtClean="0"/>
              <a:t>Industrial accidents</a:t>
            </a:r>
            <a:endParaRPr lang="en-US" sz="3600" dirty="0"/>
          </a:p>
        </p:txBody>
      </p:sp>
    </p:spTree>
    <p:extLst>
      <p:ext uri="{BB962C8B-B14F-4D97-AF65-F5344CB8AC3E}">
        <p14:creationId xmlns:p14="http://schemas.microsoft.com/office/powerpoint/2010/main" val="3868974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sz="3600" dirty="0"/>
              <a:t>E</a:t>
            </a:r>
            <a:r>
              <a:rPr lang="en-US" sz="3600" dirty="0" smtClean="0"/>
              <a:t>liminating </a:t>
            </a:r>
            <a:r>
              <a:rPr lang="en-US" sz="3600" dirty="0"/>
              <a:t>claimants, e.g. family members, at fault claimants, or those who report no injury at the scene</a:t>
            </a:r>
          </a:p>
          <a:p>
            <a:pPr marL="0" indent="0">
              <a:buNone/>
            </a:pPr>
            <a:endParaRPr lang="en-US" dirty="0"/>
          </a:p>
        </p:txBody>
      </p:sp>
    </p:spTree>
    <p:extLst>
      <p:ext uri="{BB962C8B-B14F-4D97-AF65-F5344CB8AC3E}">
        <p14:creationId xmlns:p14="http://schemas.microsoft.com/office/powerpoint/2010/main" val="139990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Question: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3600" dirty="0" smtClean="0"/>
              <a:t>What </a:t>
            </a:r>
            <a:r>
              <a:rPr lang="en-US" sz="3600" dirty="0"/>
              <a:t>has your experience been with pre-suit mediation?  </a:t>
            </a:r>
          </a:p>
          <a:p>
            <a:pPr marL="0" indent="0">
              <a:buNone/>
            </a:pPr>
            <a:endParaRPr lang="en-US" sz="2400" dirty="0"/>
          </a:p>
        </p:txBody>
      </p:sp>
    </p:spTree>
    <p:extLst>
      <p:ext uri="{BB962C8B-B14F-4D97-AF65-F5344CB8AC3E}">
        <p14:creationId xmlns:p14="http://schemas.microsoft.com/office/powerpoint/2010/main" val="3401894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dirty="0" smtClean="0"/>
              <a:t>Is </a:t>
            </a:r>
            <a:r>
              <a:rPr lang="en-US" sz="3600" dirty="0"/>
              <a:t>it necessary or even a good idea in a “first in time, first in right” jurisdiction?</a:t>
            </a:r>
          </a:p>
          <a:p>
            <a:pPr marL="0" indent="0">
              <a:buNone/>
            </a:pPr>
            <a:endParaRPr lang="en-US" dirty="0"/>
          </a:p>
        </p:txBody>
      </p:sp>
    </p:spTree>
    <p:extLst>
      <p:ext uri="{BB962C8B-B14F-4D97-AF65-F5344CB8AC3E}">
        <p14:creationId xmlns:p14="http://schemas.microsoft.com/office/powerpoint/2010/main" val="21209233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lvl="0" indent="0">
              <a:buNone/>
            </a:pPr>
            <a:r>
              <a:rPr lang="en-US" dirty="0"/>
              <a:t>The benefit is obvious, if it leads to a global resolution, what are the risks</a:t>
            </a:r>
            <a:r>
              <a:rPr lang="en-US" dirty="0" smtClean="0"/>
              <a:t>?</a:t>
            </a:r>
            <a:endParaRPr lang="en-US" dirty="0"/>
          </a:p>
          <a:p>
            <a:pPr lvl="3"/>
            <a:r>
              <a:rPr lang="en-US" sz="3200" dirty="0"/>
              <a:t>Force claimants to retain counsel</a:t>
            </a:r>
          </a:p>
          <a:p>
            <a:pPr lvl="3"/>
            <a:r>
              <a:rPr lang="en-US" sz="3200" dirty="0"/>
              <a:t>Possible lost opportunity to settle individual claimants</a:t>
            </a:r>
          </a:p>
          <a:p>
            <a:pPr lvl="3"/>
            <a:r>
              <a:rPr lang="en-US" sz="3200" dirty="0"/>
              <a:t>Delay</a:t>
            </a:r>
          </a:p>
          <a:p>
            <a:pPr lvl="3"/>
            <a:r>
              <a:rPr lang="en-US" sz="3200" dirty="0"/>
              <a:t>May provide opportunities for cooperation amount claimant’s counsel</a:t>
            </a:r>
          </a:p>
          <a:p>
            <a:endParaRPr lang="en-US" dirty="0"/>
          </a:p>
        </p:txBody>
      </p:sp>
    </p:spTree>
    <p:extLst>
      <p:ext uri="{BB962C8B-B14F-4D97-AF65-F5344CB8AC3E}">
        <p14:creationId xmlns:p14="http://schemas.microsoft.com/office/powerpoint/2010/main" val="2193305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Question: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t>What </a:t>
            </a:r>
            <a:r>
              <a:rPr lang="en-US" sz="3600" dirty="0"/>
              <a:t>has your experience been with </a:t>
            </a:r>
            <a:r>
              <a:rPr lang="en-US" sz="3600" dirty="0" smtClean="0"/>
              <a:t>interpleader?</a:t>
            </a:r>
          </a:p>
          <a:p>
            <a:pPr marL="0" indent="0">
              <a:buNone/>
            </a:pPr>
            <a:r>
              <a:rPr lang="en-US" sz="3600" dirty="0"/>
              <a:t>	</a:t>
            </a:r>
            <a:r>
              <a:rPr lang="en-US" sz="3600" dirty="0" smtClean="0"/>
              <a:t>-</a:t>
            </a:r>
            <a:r>
              <a:rPr lang="en-US" sz="3600" dirty="0" smtClean="0"/>
              <a:t> </a:t>
            </a:r>
            <a:r>
              <a:rPr lang="en-US" sz="3600" dirty="0"/>
              <a:t>what are the risks and benefits? </a:t>
            </a:r>
          </a:p>
        </p:txBody>
      </p:sp>
    </p:spTree>
    <p:extLst>
      <p:ext uri="{BB962C8B-B14F-4D97-AF65-F5344CB8AC3E}">
        <p14:creationId xmlns:p14="http://schemas.microsoft.com/office/powerpoint/2010/main" val="860779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77500" lnSpcReduction="20000"/>
          </a:bodyPr>
          <a:lstStyle/>
          <a:p>
            <a:pPr marL="0" lvl="0" indent="0" algn="just">
              <a:buNone/>
            </a:pPr>
            <a:r>
              <a:rPr lang="en-US" sz="3100" dirty="0"/>
              <a:t>“We think the favored approach to managing multiple claims in excess of the policy limits must include some provision for certainty to insureds, insurers, and litigants short of submitting each case to a jury. In that regard, as a matter of Arizona law, we hold that (1) the prompt, good faith filing of an interpleader as to all known claimants with (2) payment of the policy limits into the court and (3) the continued provision of a defense for the insured as to each pending claim, acts as a safe harbor for an insurer against a bad faith claim for failure to properly manage the policy limits (or give equal consideration to settlement offers) when multiple claimants are involved and the expected claims are in excess of the applicable policy limits.”  </a:t>
            </a:r>
            <a:r>
              <a:rPr lang="en-US" sz="3100" u="sng" dirty="0"/>
              <a:t>McReynolds v. Am. Commerce Ins. Co.</a:t>
            </a:r>
            <a:r>
              <a:rPr lang="en-US" sz="3100" dirty="0"/>
              <a:t>, 225 Ariz. 125, 131, 235 P.3d 278, 284 (Ct. App. 2010).</a:t>
            </a:r>
          </a:p>
          <a:p>
            <a:endParaRPr lang="en-US" dirty="0"/>
          </a:p>
        </p:txBody>
      </p:sp>
    </p:spTree>
    <p:extLst>
      <p:ext uri="{BB962C8B-B14F-4D97-AF65-F5344CB8AC3E}">
        <p14:creationId xmlns:p14="http://schemas.microsoft.com/office/powerpoint/2010/main" val="1025486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sz="3600" dirty="0"/>
              <a:t>Interpleader is not a “bill of piece”, however.  </a:t>
            </a:r>
            <a:r>
              <a:rPr lang="en-US" sz="3600" u="sng" dirty="0"/>
              <a:t>State Farm Fire &amp; Cas. Co. v. Tashire</a:t>
            </a:r>
            <a:r>
              <a:rPr lang="en-US" sz="3600" dirty="0"/>
              <a:t>, 386 U.S. 523, 535, 87 S. Ct. 1199, 1206, 18 L. Ed. 2d 270 (1967).</a:t>
            </a:r>
          </a:p>
          <a:p>
            <a:pPr marL="0" indent="0">
              <a:buNone/>
            </a:pPr>
            <a:endParaRPr lang="en-US" dirty="0"/>
          </a:p>
        </p:txBody>
      </p:sp>
    </p:spTree>
    <p:extLst>
      <p:ext uri="{BB962C8B-B14F-4D97-AF65-F5344CB8AC3E}">
        <p14:creationId xmlns:p14="http://schemas.microsoft.com/office/powerpoint/2010/main" val="1670045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gn="just">
              <a:buNone/>
            </a:pPr>
            <a:r>
              <a:rPr lang="en-US" sz="3600" u="sng" dirty="0"/>
              <a:t>Purscell</a:t>
            </a:r>
            <a:r>
              <a:rPr lang="en-US" sz="3600" dirty="0"/>
              <a:t>, interpleader did not lead to “bad faith” liability, but was not filed until after sincere effort to obtain a global settlement and after individual demands were prematurely withdrawn.  Also, insured had counsel and never objected.</a:t>
            </a:r>
          </a:p>
        </p:txBody>
      </p:sp>
    </p:spTree>
    <p:extLst>
      <p:ext uri="{BB962C8B-B14F-4D97-AF65-F5344CB8AC3E}">
        <p14:creationId xmlns:p14="http://schemas.microsoft.com/office/powerpoint/2010/main" val="2669353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Additional Questions: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lvl="0"/>
            <a:r>
              <a:rPr lang="en-US" dirty="0"/>
              <a:t>Explain the importance of follow-up communication with the </a:t>
            </a:r>
            <a:r>
              <a:rPr lang="en-US" dirty="0" smtClean="0"/>
              <a:t>insured.</a:t>
            </a:r>
            <a:endParaRPr lang="en-US" dirty="0"/>
          </a:p>
          <a:p>
            <a:pPr lvl="0"/>
            <a:r>
              <a:rPr lang="en-US" dirty="0"/>
              <a:t>When how to approach an insured about their right to contribute if </a:t>
            </a:r>
            <a:r>
              <a:rPr lang="en-US" dirty="0" smtClean="0"/>
              <a:t>necessary</a:t>
            </a:r>
            <a:endParaRPr lang="en-US" dirty="0"/>
          </a:p>
          <a:p>
            <a:pPr lvl="0"/>
            <a:r>
              <a:rPr lang="en-US" dirty="0"/>
              <a:t>Coordination with excess carriers, when/how to exhaust or tender primary </a:t>
            </a:r>
            <a:r>
              <a:rPr lang="en-US" dirty="0" smtClean="0"/>
              <a:t>coverage</a:t>
            </a:r>
            <a:endParaRPr lang="en-US" dirty="0"/>
          </a:p>
          <a:p>
            <a:pPr lvl="0"/>
            <a:r>
              <a:rPr lang="en-US" dirty="0"/>
              <a:t>What are the issues involved in providing a defense after exhaustion/how to avoid “dump and run” arguments?</a:t>
            </a:r>
          </a:p>
          <a:p>
            <a:pPr marL="0" indent="0">
              <a:buNone/>
            </a:pPr>
            <a:endParaRPr lang="en-US" sz="2400" dirty="0"/>
          </a:p>
        </p:txBody>
      </p:sp>
    </p:spTree>
    <p:extLst>
      <p:ext uri="{BB962C8B-B14F-4D97-AF65-F5344CB8AC3E}">
        <p14:creationId xmlns:p14="http://schemas.microsoft.com/office/powerpoint/2010/main" val="836686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Key Rules From Different Jurisdictions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t>First </a:t>
            </a:r>
            <a:r>
              <a:rPr lang="en-US" sz="3600" dirty="0" smtClean="0"/>
              <a:t>in time, first in </a:t>
            </a:r>
            <a:r>
              <a:rPr lang="en-US" sz="3600" dirty="0" smtClean="0"/>
              <a:t>right;</a:t>
            </a:r>
            <a:endParaRPr lang="en-US" sz="3600" dirty="0" smtClean="0"/>
          </a:p>
          <a:p>
            <a:r>
              <a:rPr lang="en-US" sz="3600" dirty="0" smtClean="0"/>
              <a:t>States which require at least an attempt to reach a global settlement; and</a:t>
            </a:r>
          </a:p>
          <a:p>
            <a:r>
              <a:rPr lang="en-US" sz="3600" dirty="0" smtClean="0"/>
              <a:t>Interpleader</a:t>
            </a:r>
            <a:endParaRPr lang="en-US" sz="3600" dirty="0"/>
          </a:p>
        </p:txBody>
      </p:sp>
    </p:spTree>
    <p:extLst>
      <p:ext uri="{BB962C8B-B14F-4D97-AF65-F5344CB8AC3E}">
        <p14:creationId xmlns:p14="http://schemas.microsoft.com/office/powerpoint/2010/main" val="3082621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Techniques to Limit EC Exposure</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600" dirty="0" smtClean="0"/>
              <a:t>Early letter to insured(s); </a:t>
            </a:r>
          </a:p>
          <a:p>
            <a:r>
              <a:rPr lang="en-US" sz="3600" dirty="0" smtClean="0"/>
              <a:t>Early global offer expressing willingness and intent to exhaust; </a:t>
            </a:r>
          </a:p>
          <a:p>
            <a:r>
              <a:rPr lang="en-US" sz="3600" dirty="0" smtClean="0"/>
              <a:t>Pre-suit settlement conference/mediation; and</a:t>
            </a:r>
          </a:p>
          <a:p>
            <a:r>
              <a:rPr lang="en-US" sz="3600" dirty="0" smtClean="0"/>
              <a:t>Interpleader</a:t>
            </a:r>
          </a:p>
          <a:p>
            <a:endParaRPr lang="en-US" dirty="0"/>
          </a:p>
        </p:txBody>
      </p:sp>
    </p:spTree>
    <p:extLst>
      <p:ext uri="{BB962C8B-B14F-4D97-AF65-F5344CB8AC3E}">
        <p14:creationId xmlns:p14="http://schemas.microsoft.com/office/powerpoint/2010/main" val="3530412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Question</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t>What has your experience been in various jurisdictions with these types of claims, i.e. what are some of the most difficult situations you have encountered in terms of the rules you have to work with?</a:t>
            </a:r>
            <a:endParaRPr lang="en-US" sz="3600" dirty="0"/>
          </a:p>
        </p:txBody>
      </p:sp>
    </p:spTree>
    <p:extLst>
      <p:ext uri="{BB962C8B-B14F-4D97-AF65-F5344CB8AC3E}">
        <p14:creationId xmlns:p14="http://schemas.microsoft.com/office/powerpoint/2010/main" val="3092309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marL="0" indent="0" algn="just">
              <a:buNone/>
            </a:pPr>
            <a:r>
              <a:rPr lang="en-US" sz="3600" dirty="0" smtClean="0"/>
              <a:t>The </a:t>
            </a:r>
            <a:r>
              <a:rPr lang="en-US" sz="3600" dirty="0"/>
              <a:t>law is generally supportive of exhaustion, but almost always with the caveat that each settlement must stand on its own merits as “reasonable” and the insurer’s conduct may well be subject to a jury submission to determine if limits were exhausted in “bad faith”.  </a:t>
            </a:r>
            <a:r>
              <a:rPr lang="en-US" sz="3600" i="1" dirty="0"/>
              <a:t>See e.g. </a:t>
            </a:r>
            <a:r>
              <a:rPr lang="en-US" sz="3600" u="sng" dirty="0"/>
              <a:t>Peckham v. Continental Cas. Ins. Co., </a:t>
            </a:r>
            <a:r>
              <a:rPr lang="en-US" sz="3600" dirty="0"/>
              <a:t>895 F.2d 830 (1</a:t>
            </a:r>
            <a:r>
              <a:rPr lang="en-US" sz="3600" baseline="30000" dirty="0"/>
              <a:t>st</a:t>
            </a:r>
            <a:r>
              <a:rPr lang="en-US" sz="3600" dirty="0"/>
              <a:t> Cir. 1990); </a:t>
            </a:r>
          </a:p>
          <a:p>
            <a:endParaRPr lang="en-US" dirty="0"/>
          </a:p>
        </p:txBody>
      </p:sp>
    </p:spTree>
    <p:extLst>
      <p:ext uri="{BB962C8B-B14F-4D97-AF65-F5344CB8AC3E}">
        <p14:creationId xmlns:p14="http://schemas.microsoft.com/office/powerpoint/2010/main" val="1054227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Question</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t>What </a:t>
            </a:r>
            <a:r>
              <a:rPr lang="en-US" sz="3600" dirty="0"/>
              <a:t>do you view as critical first steps in identifying and defusing multi-claimant situations? </a:t>
            </a:r>
          </a:p>
        </p:txBody>
      </p:sp>
    </p:spTree>
    <p:extLst>
      <p:ext uri="{BB962C8B-B14F-4D97-AF65-F5344CB8AC3E}">
        <p14:creationId xmlns:p14="http://schemas.microsoft.com/office/powerpoint/2010/main" val="1801607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lvl="0" indent="0" algn="ctr">
              <a:buNone/>
            </a:pPr>
            <a:r>
              <a:rPr lang="en-US" sz="3600" dirty="0" smtClean="0"/>
              <a:t>Identify </a:t>
            </a:r>
            <a:r>
              <a:rPr lang="en-US" sz="3600" dirty="0"/>
              <a:t>the rules in the subject </a:t>
            </a:r>
            <a:r>
              <a:rPr lang="en-US" sz="3600" dirty="0" smtClean="0"/>
              <a:t>jurisdiction</a:t>
            </a:r>
            <a:endParaRPr lang="en-US" sz="3600" dirty="0"/>
          </a:p>
        </p:txBody>
      </p:sp>
    </p:spTree>
    <p:extLst>
      <p:ext uri="{BB962C8B-B14F-4D97-AF65-F5344CB8AC3E}">
        <p14:creationId xmlns:p14="http://schemas.microsoft.com/office/powerpoint/2010/main" val="3260170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gn="just">
              <a:buNone/>
            </a:pPr>
            <a:r>
              <a:rPr lang="en-US" sz="2400" dirty="0"/>
              <a:t>“</a:t>
            </a:r>
            <a:r>
              <a:rPr lang="en-US" dirty="0"/>
              <a:t>This good faith duty obligates the insurer to advise the insured of settlement opportunities, to advise as to the probable outcome of the litigation, to warn of the possibility of an excess judgment, and to advise the insured of any steps he might take to avoid same.”  </a:t>
            </a:r>
            <a:r>
              <a:rPr lang="en-US" u="sng" dirty="0"/>
              <a:t>Boston Old Colony Ins. Co. v. Gutierrez</a:t>
            </a:r>
            <a:r>
              <a:rPr lang="en-US" dirty="0"/>
              <a:t>, 386 So. 2d 783, 785 (Fla. 1980</a:t>
            </a:r>
            <a:r>
              <a:rPr lang="en-US" dirty="0" smtClean="0"/>
              <a:t>).</a:t>
            </a:r>
            <a:endParaRPr lang="en-US" dirty="0"/>
          </a:p>
        </p:txBody>
      </p:sp>
    </p:spTree>
    <p:extLst>
      <p:ext uri="{BB962C8B-B14F-4D97-AF65-F5344CB8AC3E}">
        <p14:creationId xmlns:p14="http://schemas.microsoft.com/office/powerpoint/2010/main" val="1160798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1263</Words>
  <Application>Microsoft Office PowerPoint</Application>
  <PresentationFormat>On-screen Show (4:3)</PresentationFormat>
  <Paragraphs>54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Multi-Claimant Cases With Insufficient Policy Limits and Practical Suggestions on How to Deal With the Issue  Clay Crawford Foland, Wickens, Eisfelder, Roper &amp; Hofer, P.C. Kansas City, MO and Cheri Trites, J.D. Claims Counsel Supervisor EMC Insurance Companies   </vt:lpstr>
      <vt:lpstr>Multi-Claimant Scenarios</vt:lpstr>
      <vt:lpstr>Key Rules From Different Jurisdictions</vt:lpstr>
      <vt:lpstr>Techniques to Limit EC Exposure</vt:lpstr>
      <vt:lpstr>Question:</vt:lpstr>
      <vt:lpstr>PowerPoint Presentation</vt:lpstr>
      <vt:lpstr>Question: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vt:lpstr>
      <vt:lpstr>PowerPoint Presentation</vt:lpstr>
      <vt:lpstr>PowerPoint Presentation</vt:lpstr>
      <vt:lpstr>Question:</vt:lpstr>
      <vt:lpstr>PowerPoint Presentation</vt:lpstr>
      <vt:lpstr>PowerPoint Presentation</vt:lpstr>
      <vt:lpstr>PowerPoint Presentation</vt:lpstr>
      <vt:lpstr>Additional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Multi-Claimant Cases With Insufficient Policy Limits and Practical Suggestions on How to Deal With the Issue  Clay Crawford – Foland, Wickens, Eisfelder, Roper &amp; Hofer, P.C. – Kansas City, MO</dc:title>
  <dc:creator>Anita Lodahl</dc:creator>
  <cp:lastModifiedBy>Clay Crawford</cp:lastModifiedBy>
  <cp:revision>15</cp:revision>
  <cp:lastPrinted>2015-10-20T20:35:34Z</cp:lastPrinted>
  <dcterms:created xsi:type="dcterms:W3CDTF">2015-10-20T19:28:32Z</dcterms:created>
  <dcterms:modified xsi:type="dcterms:W3CDTF">2015-10-20T20:58:46Z</dcterms:modified>
</cp:coreProperties>
</file>